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Nunito"/>
      <p:regular r:id="rId41"/>
      <p:bold r:id="rId42"/>
      <p:italic r:id="rId43"/>
      <p:boldItalic r:id="rId44"/>
    </p:embeddedFont>
    <p:embeddedFont>
      <p:font typeface="Google Sans"/>
      <p:regular r:id="rId45"/>
      <p:bold r:id="rId46"/>
      <p:italic r:id="rId47"/>
      <p:boldItalic r:id="rId48"/>
    </p:embeddedFont>
    <p:embeddedFont>
      <p:font typeface="Maven Pro"/>
      <p:regular r:id="rId49"/>
      <p:bold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2A2C5D-69C9-431C-963A-95FF5B33CA99}">
  <a:tblStyle styleId="{6B2A2C5D-69C9-431C-963A-95FF5B33CA9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1A3AB9A-6541-4D55-9C71-83F59952EC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44" Type="http://schemas.openxmlformats.org/officeDocument/2006/relationships/font" Target="fonts/Nunito-boldItalic.fntdata"/><Relationship Id="rId43" Type="http://schemas.openxmlformats.org/officeDocument/2006/relationships/font" Target="fonts/Nunito-italic.fntdata"/><Relationship Id="rId46" Type="http://schemas.openxmlformats.org/officeDocument/2006/relationships/font" Target="fonts/GoogleSans-bold.fntdata"/><Relationship Id="rId45" Type="http://schemas.openxmlformats.org/officeDocument/2006/relationships/font" Target="fonts/Google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oogleSans-boldItalic.fntdata"/><Relationship Id="rId47" Type="http://schemas.openxmlformats.org/officeDocument/2006/relationships/font" Target="fonts/GoogleSans-italic.fntdata"/><Relationship Id="rId49" Type="http://schemas.openxmlformats.org/officeDocument/2006/relationships/font" Target="fonts/MavenPr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-regular.fntdata"/><Relationship Id="rId36" Type="http://schemas.openxmlformats.org/officeDocument/2006/relationships/slide" Target="slides/slide30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regular.fntdata"/><Relationship Id="rId50" Type="http://schemas.openxmlformats.org/officeDocument/2006/relationships/font" Target="fonts/MavenPro-bold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f2dc737b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f2dc737b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a3cfb4dbf2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a3cfb4dbf2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3cfb4dbf2_0_1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3cfb4dbf2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a3cfb4dbf2_0_1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a3cfb4dbf2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3cfb4dbf2_0_1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a3cfb4dbf2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a3cfb4dbf2_0_11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a3cfb4dbf2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a3cfb4dbf2_0_1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a3cfb4dbf2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a3cfb4dbf2_0_12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a3cfb4dbf2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a3cfb4dbf2_0_1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a3cfb4dbf2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3cfb4dbf2_0_1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3cfb4dbf2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9c5d3ad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9c5d3ad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3cfb4dbf2_0_1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a3cfb4dbf2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3cfb4dbf2_0_12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3cfb4dbf2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3cfb4dbf2_0_1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3cfb4dbf2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a3cfb4dbf2_0_12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a3cfb4dbf2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a3cfb4dbf2_0_3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a3cfb4dbf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a3cfb4dbf2_0_7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a3cfb4dbf2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f2dc737b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5f2dc737b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5eeeb31a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5eeeb31a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5da89880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5da89880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5f2dc737b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5f2dc737b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f2dc737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f2dc737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5da898808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5da898808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86da9c9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86da9c9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86da9c9a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86da9c9a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db28104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db28104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f2dc737b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f2dc737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f2dc737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5f2dc737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f2dc737b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f2dc737b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Background">
  <p:cSld name="CUSTOM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-9150" y="0"/>
            <a:ext cx="9200400" cy="524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75" name="Google Shape;275;p13"/>
          <p:cNvPicPr preferRelativeResize="0"/>
          <p:nvPr/>
        </p:nvPicPr>
        <p:blipFill rotWithShape="1">
          <a:blip r:embed="rId2">
            <a:alphaModFix/>
          </a:blip>
          <a:srcRect b="0" l="0" r="-21669" t="0"/>
          <a:stretch/>
        </p:blipFill>
        <p:spPr>
          <a:xfrm>
            <a:off x="505300" y="4628025"/>
            <a:ext cx="1611583" cy="25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15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282" name="Google Shape;282;p15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5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287" name="Google Shape;287;p15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4" name="Google Shape;294;p15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Title + photo">
  <p:cSld name="CUSTOM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6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297" name="Google Shape;297;p16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16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302" name="Google Shape;302;p16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16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Break">
  <p:cSld name="CUSTOM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761950" y="809375"/>
            <a:ext cx="5080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311" name="Google Shape;311;p1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312" name="Google Shape;312;p1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313" name="Google Shape;313;p1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" name="Google Shape;317;p1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318" name="Google Shape;318;p1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9" name="Google Shape;319;p1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320" name="Google Shape;320;p1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1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1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">
  <p:cSld name="CUSTOM_2_4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327" name="Google Shape;327;p1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334" name="Google Shape;334;p1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5" name="Google Shape;335;p1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336" name="Google Shape;336;p1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1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1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1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" name="Google Shape;343;p19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344" name="Google Shape;344;p1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345" name="Google Shape;345;p1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346" name="Google Shape;346;p1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1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351" name="Google Shape;351;p1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2" name="Google Shape;352;p1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353" name="Google Shape;353;p1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1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1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1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1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wo columns">
  <p:cSld name="CUSTOM_2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0"/>
          <p:cNvSpPr txBox="1"/>
          <p:nvPr>
            <p:ph idx="1" type="body"/>
          </p:nvPr>
        </p:nvSpPr>
        <p:spPr>
          <a:xfrm>
            <a:off x="762025" y="1514225"/>
            <a:ext cx="3810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361" name="Google Shape;361;p2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362" name="Google Shape;362;p2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363" name="Google Shape;363;p2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" name="Google Shape;367;p2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368" name="Google Shape;368;p2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9" name="Google Shape;369;p2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370" name="Google Shape;370;p2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75" name="Google Shape;375;p20"/>
          <p:cNvSpPr txBox="1"/>
          <p:nvPr>
            <p:ph idx="2" type="body"/>
          </p:nvPr>
        </p:nvSpPr>
        <p:spPr>
          <a:xfrm>
            <a:off x="4571950" y="1514225"/>
            <a:ext cx="3810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hree columns">
  <p:cSld name="CUSTOM_3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78" name="Google Shape;378;p2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379" name="Google Shape;379;p2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380" name="Google Shape;380;p2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2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385" name="Google Shape;385;p2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6" name="Google Shape;386;p2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387" name="Google Shape;387;p2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2" name="Google Shape;392;p21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3" name="Google Shape;393;p21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4" name="Google Shape;394;p21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Four columns">
  <p:cSld name="CUSTOM_3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97" name="Google Shape;397;p2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398" name="Google Shape;398;p2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399" name="Google Shape;399;p2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2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404" name="Google Shape;404;p2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5" name="Google Shape;405;p2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406" name="Google Shape;406;p2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11" name="Google Shape;411;p22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2" name="Google Shape;412;p22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3" name="Google Shape;413;p22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4" name="Google Shape;414;p22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Quote">
  <p:cSld name="CUSTOM_3_1_1_1_1_1_2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 txBox="1"/>
          <p:nvPr>
            <p:ph type="title"/>
          </p:nvPr>
        </p:nvSpPr>
        <p:spPr>
          <a:xfrm>
            <a:off x="761950" y="1161825"/>
            <a:ext cx="57150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417" name="Google Shape;417;p2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418" name="Google Shape;418;p2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419" name="Google Shape;419;p2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424" name="Google Shape;424;p2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5" name="Google Shape;425;p2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426" name="Google Shape;426;p2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2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2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2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2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31" name="Google Shape;431;p23"/>
          <p:cNvSpPr txBox="1"/>
          <p:nvPr>
            <p:ph idx="1" type="body"/>
          </p:nvPr>
        </p:nvSpPr>
        <p:spPr>
          <a:xfrm>
            <a:off x="762000" y="327640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One image">
  <p:cSld name="CUSTOM_3_1_1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435" name="Google Shape;435;p2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436" name="Google Shape;436;p2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2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441" name="Google Shape;441;p2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2" name="Google Shape;442;p2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443" name="Google Shape;443;p2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2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2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2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2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48" name="Google Shape;448;p24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wo images">
  <p:cSld name="CUSTOM_3_1_1_1_1_1_1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1" name="Google Shape;451;p2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452" name="Google Shape;452;p2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453" name="Google Shape;453;p2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" name="Google Shape;457;p2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9" name="Google Shape;459;p2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460" name="Google Shape;460;p2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65" name="Google Shape;465;p25"/>
          <p:cNvSpPr txBox="1"/>
          <p:nvPr>
            <p:ph idx="1" type="body"/>
          </p:nvPr>
        </p:nvSpPr>
        <p:spPr>
          <a:xfrm>
            <a:off x="762000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6" name="Google Shape;466;p25"/>
          <p:cNvSpPr txBox="1"/>
          <p:nvPr>
            <p:ph idx="2" type="body"/>
          </p:nvPr>
        </p:nvSpPr>
        <p:spPr>
          <a:xfrm>
            <a:off x="4572125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hree images">
  <p:cSld name="CUSTOM_3_1_1_1_1_1_1_1_1_1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9" name="Google Shape;469;p26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470" name="Google Shape;470;p26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471" name="Google Shape;471;p26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6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6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476" name="Google Shape;476;p26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7" name="Google Shape;477;p26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478" name="Google Shape;478;p26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83" name="Google Shape;483;p26"/>
          <p:cNvSpPr txBox="1"/>
          <p:nvPr>
            <p:ph idx="1" type="body"/>
          </p:nvPr>
        </p:nvSpPr>
        <p:spPr>
          <a:xfrm>
            <a:off x="7620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4" name="Google Shape;484;p26"/>
          <p:cNvSpPr txBox="1"/>
          <p:nvPr>
            <p:ph idx="2" type="body"/>
          </p:nvPr>
        </p:nvSpPr>
        <p:spPr>
          <a:xfrm>
            <a:off x="330195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5" name="Google Shape;485;p26"/>
          <p:cNvSpPr txBox="1"/>
          <p:nvPr>
            <p:ph idx="3" type="body"/>
          </p:nvPr>
        </p:nvSpPr>
        <p:spPr>
          <a:xfrm>
            <a:off x="58419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Hero image">
  <p:cSld name="CUSTOM_3_1_1_1_1_1_1_1_1_1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488" name="Google Shape;488;p2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489" name="Google Shape;489;p2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2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494" name="Google Shape;494;p2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5" name="Google Shape;495;p2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496" name="Google Shape;496;p2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01" name="Google Shape;501;p27"/>
          <p:cNvSpPr txBox="1"/>
          <p:nvPr>
            <p:ph idx="1" type="body"/>
          </p:nvPr>
        </p:nvSpPr>
        <p:spPr>
          <a:xfrm>
            <a:off x="4571950" y="4515350"/>
            <a:ext cx="3810000" cy="35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 1">
  <p:cSld name="CUSTOM_3_1_1_1_1_1_1_1_1_1_1_1_4">
    <p:bg>
      <p:bgPr>
        <a:solidFill>
          <a:srgbClr val="202124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2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504" name="Google Shape;504;p2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505" name="Google Shape;505;p2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" name="Google Shape;509;p2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510" name="Google Shape;510;p2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1" name="Google Shape;511;p2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512" name="Google Shape;512;p2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2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2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17" name="Google Shape;517;p28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2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520" name="Google Shape;520;p2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521" name="Google Shape;521;p2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5" name="Google Shape;525;p2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526" name="Google Shape;526;p2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7" name="Google Shape;527;p2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528" name="Google Shape;528;p2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2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2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33" name="Google Shape;533;p29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4" name="Google Shape;534;p29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 1">
  <p:cSld name="CUSTOM_3_1_1_1_1_1_1_1_1_1_1_1_2_2">
    <p:bg>
      <p:bgPr>
        <a:solidFill>
          <a:srgbClr val="000000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">
  <p:cSld name="CUSTOM_4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Graphic / Right">
  <p:cSld name="CUSTOM_6_2_4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"/>
          <p:cNvSpPr txBox="1"/>
          <p:nvPr>
            <p:ph type="title"/>
          </p:nvPr>
        </p:nvSpPr>
        <p:spPr>
          <a:xfrm>
            <a:off x="685800" y="1362000"/>
            <a:ext cx="3048000" cy="9900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2"/>
          <p:cNvSpPr txBox="1"/>
          <p:nvPr>
            <p:ph idx="1" type="body"/>
          </p:nvPr>
        </p:nvSpPr>
        <p:spPr>
          <a:xfrm>
            <a:off x="685800" y="2495550"/>
            <a:ext cx="2286000" cy="13620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540" name="Google Shape;540;p3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541" name="Google Shape;541;p3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542" name="Google Shape;542;p3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6" name="Google Shape;546;p3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547" name="Google Shape;547;p3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8" name="Google Shape;548;p3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549" name="Google Shape;549;p3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3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3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3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3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Graphic / Wide">
  <p:cSld name="CUSTOM_6_2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3"/>
          <p:cNvSpPr txBox="1"/>
          <p:nvPr>
            <p:ph type="title"/>
          </p:nvPr>
        </p:nvSpPr>
        <p:spPr>
          <a:xfrm>
            <a:off x="685800" y="704725"/>
            <a:ext cx="6858000" cy="1009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56" name="Google Shape;556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557" name="Google Shape;557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558" name="Google Shape;558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563" name="Google Shape;563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4" name="Google Shape;564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565" name="Google Shape;565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 showMasterSp="0">
  <p:cSld name="Blank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branding">
  <p:cSld name="CUSTOM_10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3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573" name="Google Shape;573;p3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574" name="Google Shape;574;p3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" name="Google Shape;578;p3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579" name="Google Shape;579;p3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0" name="Google Shape;580;p3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Text / Wide">
  <p:cSld name="CUSTOM_6_2_3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6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6"/>
          <p:cNvSpPr txBox="1"/>
          <p:nvPr>
            <p:ph idx="1" type="body"/>
          </p:nvPr>
        </p:nvSpPr>
        <p:spPr>
          <a:xfrm>
            <a:off x="685800" y="1638300"/>
            <a:ext cx="7696200" cy="26478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589" name="Google Shape;589;p36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590" name="Google Shape;590;p36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591" name="Google Shape;591;p36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6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6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" name="Google Shape;595;p36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596" name="Google Shape;596;p36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7" name="Google Shape;597;p36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598" name="Google Shape;598;p36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36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36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36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36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Data Viz">
  <p:cSld name="CUSTOM_6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7"/>
          <p:cNvSpPr/>
          <p:nvPr/>
        </p:nvSpPr>
        <p:spPr>
          <a:xfrm>
            <a:off x="3809975" y="857350"/>
            <a:ext cx="5334000" cy="42864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7"/>
          <p:cNvSpPr txBox="1"/>
          <p:nvPr>
            <p:ph idx="1" type="subTitle"/>
          </p:nvPr>
        </p:nvSpPr>
        <p:spPr>
          <a:xfrm>
            <a:off x="4038600" y="1085950"/>
            <a:ext cx="3657600" cy="428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6" name="Google Shape;606;p37"/>
          <p:cNvSpPr txBox="1"/>
          <p:nvPr>
            <p:ph type="title"/>
          </p:nvPr>
        </p:nvSpPr>
        <p:spPr>
          <a:xfrm>
            <a:off x="685800" y="1362000"/>
            <a:ext cx="3048000" cy="1009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7"/>
          <p:cNvSpPr txBox="1"/>
          <p:nvPr>
            <p:ph idx="2" type="body"/>
          </p:nvPr>
        </p:nvSpPr>
        <p:spPr>
          <a:xfrm>
            <a:off x="685800" y="2495550"/>
            <a:ext cx="2286000" cy="1790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608" name="Google Shape;608;p37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609" name="Google Shape;609;p37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610" name="Google Shape;610;p37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" name="Google Shape;615;p37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616" name="Google Shape;616;p37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17" name="Google Shape;617;p37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618" name="Google Shape;618;p37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9" name="Google Shape;619;p37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0" name="Google Shape;620;p37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1" name="Google Shape;621;p37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2" name="Google Shape;622;p37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623" name="Google Shape;623;p37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>
  <p:cSld name="ONE_COLUMN_TEXT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4325" y="4601300"/>
            <a:ext cx="2294150" cy="35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p38"/>
          <p:cNvGrpSpPr/>
          <p:nvPr/>
        </p:nvGrpSpPr>
        <p:grpSpPr>
          <a:xfrm>
            <a:off x="702150" y="-2375"/>
            <a:ext cx="24" cy="5150525"/>
            <a:chOff x="702150" y="-2375"/>
            <a:chExt cx="24" cy="5150525"/>
          </a:xfrm>
        </p:grpSpPr>
        <p:cxnSp>
          <p:nvCxnSpPr>
            <p:cNvPr id="627" name="Google Shape;627;p38"/>
            <p:cNvCxnSpPr/>
            <p:nvPr/>
          </p:nvCxnSpPr>
          <p:spPr>
            <a:xfrm>
              <a:off x="702150" y="-2375"/>
              <a:ext cx="0" cy="2578800"/>
            </a:xfrm>
            <a:prstGeom prst="straightConnector1">
              <a:avLst/>
            </a:prstGeom>
            <a:noFill/>
            <a:ln cap="flat" cmpd="sng" w="1524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38"/>
            <p:cNvCxnSpPr/>
            <p:nvPr/>
          </p:nvCxnSpPr>
          <p:spPr>
            <a:xfrm>
              <a:off x="702169" y="1269325"/>
              <a:ext cx="0" cy="1307100"/>
            </a:xfrm>
            <a:prstGeom prst="straightConnector1">
              <a:avLst/>
            </a:prstGeom>
            <a:noFill/>
            <a:ln cap="flat" cmpd="sng" w="1524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38"/>
            <p:cNvCxnSpPr/>
            <p:nvPr/>
          </p:nvCxnSpPr>
          <p:spPr>
            <a:xfrm>
              <a:off x="702167" y="2571750"/>
              <a:ext cx="0" cy="2576400"/>
            </a:xfrm>
            <a:prstGeom prst="straightConnector1">
              <a:avLst/>
            </a:prstGeom>
            <a:noFill/>
            <a:ln cap="flat" cmpd="sng" w="1524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38"/>
            <p:cNvCxnSpPr/>
            <p:nvPr/>
          </p:nvCxnSpPr>
          <p:spPr>
            <a:xfrm>
              <a:off x="702174" y="3850500"/>
              <a:ext cx="0" cy="1293000"/>
            </a:xfrm>
            <a:prstGeom prst="straightConnector1">
              <a:avLst/>
            </a:prstGeom>
            <a:noFill/>
            <a:ln cap="flat" cmpd="sng" w="15240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33" name="Google Shape;633;p3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6" name="Google Shape;636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7" name="Google Shape;637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type="title"/>
          </p:nvPr>
        </p:nvSpPr>
        <p:spPr>
          <a:xfrm>
            <a:off x="761950" y="4571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79" name="Google Shape;279;p14"/>
          <p:cNvSpPr txBox="1"/>
          <p:nvPr>
            <p:ph idx="1" type="body"/>
          </p:nvPr>
        </p:nvSpPr>
        <p:spPr>
          <a:xfrm>
            <a:off x="761825" y="1161825"/>
            <a:ext cx="5080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10">
          <p15:clr>
            <a:srgbClr val="F06B4A"/>
          </p15:clr>
        </p15:guide>
        <p15:guide id="2" orient="horz" pos="732">
          <p15:clr>
            <a:srgbClr val="F06B4A"/>
          </p15:clr>
        </p15:guide>
        <p15:guide id="3" orient="horz" pos="954">
          <p15:clr>
            <a:srgbClr val="F06B4A"/>
          </p15:clr>
        </p15:guide>
        <p15:guide id="4" orient="horz" pos="1176">
          <p15:clr>
            <a:srgbClr val="F06B4A"/>
          </p15:clr>
        </p15:guide>
        <p15:guide id="5" orient="horz" pos="1398">
          <p15:clr>
            <a:srgbClr val="F06B4A"/>
          </p15:clr>
        </p15:guide>
        <p15:guide id="6" orient="horz" pos="1620">
          <p15:clr>
            <a:srgbClr val="F06B4A"/>
          </p15:clr>
        </p15:guide>
        <p15:guide id="7" orient="horz" pos="1842">
          <p15:clr>
            <a:srgbClr val="F06B4A"/>
          </p15:clr>
        </p15:guide>
        <p15:guide id="8" orient="horz" pos="2064">
          <p15:clr>
            <a:srgbClr val="F06B4A"/>
          </p15:clr>
        </p15:guide>
        <p15:guide id="9" orient="horz" pos="2286">
          <p15:clr>
            <a:srgbClr val="F06B4A"/>
          </p15:clr>
        </p15:guide>
        <p15:guide id="10" orient="horz" pos="2508">
          <p15:clr>
            <a:srgbClr val="F06B4A"/>
          </p15:clr>
        </p15:guide>
        <p15:guide id="11" orient="horz" pos="2730">
          <p15:clr>
            <a:srgbClr val="F06B4A"/>
          </p15:clr>
        </p15:guide>
        <p15:guide id="12" orient="horz" pos="2952">
          <p15:clr>
            <a:srgbClr val="F06B4A"/>
          </p15:clr>
        </p15:guide>
        <p15:guide id="13" orient="horz" pos="288">
          <p15:clr>
            <a:srgbClr val="F06B4A"/>
          </p15:clr>
        </p15:guide>
        <p15:guide id="14" pos="480">
          <p15:clr>
            <a:srgbClr val="F06B4A"/>
          </p15:clr>
        </p15:guide>
        <p15:guide id="15" pos="880">
          <p15:clr>
            <a:srgbClr val="F06B4A"/>
          </p15:clr>
        </p15:guide>
        <p15:guide id="16" pos="1280">
          <p15:clr>
            <a:srgbClr val="F06B4A"/>
          </p15:clr>
        </p15:guide>
        <p15:guide id="17" pos="1680">
          <p15:clr>
            <a:srgbClr val="F06B4A"/>
          </p15:clr>
        </p15:guide>
        <p15:guide id="18" pos="2080">
          <p15:clr>
            <a:srgbClr val="F06B4A"/>
          </p15:clr>
        </p15:guide>
        <p15:guide id="19" pos="2480">
          <p15:clr>
            <a:srgbClr val="F06B4A"/>
          </p15:clr>
        </p15:guide>
        <p15:guide id="20" pos="2880">
          <p15:clr>
            <a:srgbClr val="F06B4A"/>
          </p15:clr>
        </p15:guide>
        <p15:guide id="21" pos="3280">
          <p15:clr>
            <a:srgbClr val="F06B4A"/>
          </p15:clr>
        </p15:guide>
        <p15:guide id="22" pos="3680">
          <p15:clr>
            <a:srgbClr val="F06B4A"/>
          </p15:clr>
        </p15:guide>
        <p15:guide id="23" pos="4080">
          <p15:clr>
            <a:srgbClr val="F06B4A"/>
          </p15:clr>
        </p15:guide>
        <p15:guide id="24" pos="4480">
          <p15:clr>
            <a:srgbClr val="F06B4A"/>
          </p15:clr>
        </p15:guide>
        <p15:guide id="25" pos="4880">
          <p15:clr>
            <a:srgbClr val="F06B4A"/>
          </p15:clr>
        </p15:guide>
        <p15:guide id="26" pos="528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loud.google.com/bigquery/docs/reference/standard-sql/timestamp_functions#timestamp_trunc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soltaniehha/Business-Analytics-Toolbox/blob/master/08-Machine-Learning-with-SQL/08-01-Machine-Learning-Overview.ipynb" TargetMode="External"/><Relationship Id="rId4" Type="http://schemas.openxmlformats.org/officeDocument/2006/relationships/hyperlink" Target="https://github.com/soltaniehha/Business-Analytics-Toolbox/blob/master/08-Machine-Learning-with-SQL/08-02-Classification.ipynb" TargetMode="External"/><Relationship Id="rId5" Type="http://schemas.openxmlformats.org/officeDocument/2006/relationships/hyperlink" Target="https://github.com/soltaniehha/Business-Analytics-Toolbox/blob/master/08-Machine-Learning-with-SQL/08-03-Regression.ipynb" TargetMode="External"/><Relationship Id="rId6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oogle.qwiklabs.com/focuses/1794?parent=catalog" TargetMode="External"/><Relationship Id="rId4" Type="http://schemas.openxmlformats.org/officeDocument/2006/relationships/image" Target="../media/image24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oogle.qwiklabs.com/focuses/1797?parent=catalog" TargetMode="External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0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Toolbox - </a:t>
            </a:r>
            <a:r>
              <a:rPr lang="en" sz="3000"/>
              <a:t>BA</a:t>
            </a:r>
            <a:r>
              <a:rPr lang="en" sz="3000"/>
              <a:t>775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B7B7B7"/>
                </a:solidFill>
              </a:rPr>
              <a:t>Summer 2021</a:t>
            </a:r>
            <a:endParaRPr i="1" sz="2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Lecture 08</a:t>
            </a:r>
            <a:endParaRPr b="0" sz="1800"/>
          </a:p>
        </p:txBody>
      </p:sp>
      <p:sp>
        <p:nvSpPr>
          <p:cNvPr id="643" name="Google Shape;643;p40"/>
          <p:cNvSpPr txBox="1"/>
          <p:nvPr>
            <p:ph idx="1" type="subTitle"/>
          </p:nvPr>
        </p:nvSpPr>
        <p:spPr>
          <a:xfrm>
            <a:off x="311700" y="3748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Professor: Mohammad Soltanieh-ha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TIMESTAMP_TRUNC()</a:t>
            </a:r>
            <a:endParaRPr/>
          </a:p>
        </p:txBody>
      </p:sp>
      <p:sp>
        <p:nvSpPr>
          <p:cNvPr id="705" name="Google Shape;705;p49"/>
          <p:cNvSpPr txBox="1"/>
          <p:nvPr>
            <p:ph idx="1" type="body"/>
          </p:nvPr>
        </p:nvSpPr>
        <p:spPr>
          <a:xfrm>
            <a:off x="1303800" y="1837650"/>
            <a:ext cx="70305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Truncates a timestamp to the granularity of date_part.</a:t>
            </a:r>
            <a:endParaRPr/>
          </a:p>
          <a:p>
            <a:pPr indent="0" lvl="0" marL="76200" marR="76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CEFF1"/>
                </a:solidFill>
                <a:highlight>
                  <a:srgbClr val="212121"/>
                </a:highlight>
                <a:latin typeface="Roboto Mono"/>
                <a:ea typeface="Roboto Mono"/>
                <a:cs typeface="Roboto Mono"/>
                <a:sym typeface="Roboto Mono"/>
              </a:rPr>
              <a:t>TIMESTAMP_TRUNC(timestamp_expression, date_part[, time_zone])</a:t>
            </a:r>
            <a:endParaRPr>
              <a:highlight>
                <a:srgbClr val="EFEFE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1200">
              <a:solidFill>
                <a:srgbClr val="3367D6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TIMESTAMP_TRUNC</a:t>
            </a:r>
            <a:r>
              <a:rPr lang="en" sz="12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pickup_datetime, MONTH</a:t>
            </a:r>
            <a:r>
              <a:rPr lang="en" sz="12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month,</a:t>
            </a:r>
            <a:endParaRPr sz="12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12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(*)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trips</a:t>
            </a:r>
            <a:endParaRPr sz="12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`bigquery-public-data.new_york.tlc_yellow_trips_2015`</a:t>
            </a:r>
            <a:endParaRPr sz="1200">
              <a:solidFill>
                <a:srgbClr val="0D904F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F4511E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F4511E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F4511E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highlight>
                <a:srgbClr val="EFEFE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More info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on GCP</a:t>
            </a:r>
            <a:endParaRPr/>
          </a:p>
        </p:txBody>
      </p:sp>
      <p:sp>
        <p:nvSpPr>
          <p:cNvPr id="711" name="Google Shape;711;p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38" y="1637151"/>
            <a:ext cx="8262375" cy="32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1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uses standard algorithms to derive predictive insights from data and make repeated decisions</a:t>
            </a:r>
            <a:endParaRPr/>
          </a:p>
        </p:txBody>
      </p:sp>
      <p:cxnSp>
        <p:nvCxnSpPr>
          <p:cNvPr id="718" name="Google Shape;718;p51"/>
          <p:cNvCxnSpPr/>
          <p:nvPr/>
        </p:nvCxnSpPr>
        <p:spPr>
          <a:xfrm rot="10800000">
            <a:off x="2593246" y="1624425"/>
            <a:ext cx="2100" cy="248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51"/>
          <p:cNvCxnSpPr/>
          <p:nvPr/>
        </p:nvCxnSpPr>
        <p:spPr>
          <a:xfrm rot="10800000">
            <a:off x="4552959" y="1624425"/>
            <a:ext cx="2100" cy="248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51"/>
          <p:cNvCxnSpPr/>
          <p:nvPr/>
        </p:nvCxnSpPr>
        <p:spPr>
          <a:xfrm rot="10800000">
            <a:off x="6512728" y="1624425"/>
            <a:ext cx="2100" cy="248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721" name="Google Shape;721;p51"/>
          <p:cNvGrpSpPr/>
          <p:nvPr/>
        </p:nvGrpSpPr>
        <p:grpSpPr>
          <a:xfrm>
            <a:off x="912613" y="1870729"/>
            <a:ext cx="1403602" cy="2215496"/>
            <a:chOff x="1825225" y="4046257"/>
            <a:chExt cx="2807204" cy="4430993"/>
          </a:xfrm>
        </p:grpSpPr>
        <p:pic>
          <p:nvPicPr>
            <p:cNvPr id="722" name="Google Shape;722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5225" y="4046257"/>
              <a:ext cx="2807204" cy="3657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Google Shape;723;p51"/>
            <p:cNvSpPr txBox="1"/>
            <p:nvPr/>
          </p:nvSpPr>
          <p:spPr>
            <a:xfrm>
              <a:off x="1825277" y="7905750"/>
              <a:ext cx="28071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4" name="Google Shape;724;p51"/>
          <p:cNvGrpSpPr/>
          <p:nvPr/>
        </p:nvGrpSpPr>
        <p:grpSpPr>
          <a:xfrm>
            <a:off x="2872377" y="1870722"/>
            <a:ext cx="1403550" cy="2215503"/>
            <a:chOff x="5555450" y="4046244"/>
            <a:chExt cx="2807100" cy="4431006"/>
          </a:xfrm>
        </p:grpSpPr>
        <p:grpSp>
          <p:nvGrpSpPr>
            <p:cNvPr id="725" name="Google Shape;725;p51"/>
            <p:cNvGrpSpPr/>
            <p:nvPr/>
          </p:nvGrpSpPr>
          <p:grpSpPr>
            <a:xfrm>
              <a:off x="5633053" y="4046244"/>
              <a:ext cx="2651894" cy="3657619"/>
              <a:chOff x="6180555" y="3714883"/>
              <a:chExt cx="2941320" cy="4062667"/>
            </a:xfrm>
          </p:grpSpPr>
          <p:sp>
            <p:nvSpPr>
              <p:cNvPr id="726" name="Google Shape;726;p51"/>
              <p:cNvSpPr/>
              <p:nvPr/>
            </p:nvSpPr>
            <p:spPr>
              <a:xfrm>
                <a:off x="7307325" y="7046150"/>
                <a:ext cx="731400" cy="7314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1"/>
              <p:cNvSpPr/>
              <p:nvPr/>
            </p:nvSpPr>
            <p:spPr>
              <a:xfrm>
                <a:off x="6180613" y="7046150"/>
                <a:ext cx="731400" cy="7314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1"/>
              <p:cNvSpPr/>
              <p:nvPr/>
            </p:nvSpPr>
            <p:spPr>
              <a:xfrm>
                <a:off x="7215825" y="4715858"/>
                <a:ext cx="914400" cy="914400"/>
              </a:xfrm>
              <a:prstGeom prst="diamond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1"/>
              <p:cNvSpPr/>
              <p:nvPr/>
            </p:nvSpPr>
            <p:spPr>
              <a:xfrm rot="10800000">
                <a:off x="6180555" y="5899831"/>
                <a:ext cx="731520" cy="731520"/>
              </a:xfrm>
              <a:prstGeom prst="flowChartOffpageConnector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1"/>
              <p:cNvSpPr/>
              <p:nvPr/>
            </p:nvSpPr>
            <p:spPr>
              <a:xfrm>
                <a:off x="7307325" y="3714883"/>
                <a:ext cx="731400" cy="7314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1"/>
              <p:cNvSpPr/>
              <p:nvPr/>
            </p:nvSpPr>
            <p:spPr>
              <a:xfrm rot="10800000">
                <a:off x="7307265" y="5899831"/>
                <a:ext cx="731520" cy="731520"/>
              </a:xfrm>
              <a:prstGeom prst="flowChartOffpageConnector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1"/>
              <p:cNvSpPr/>
              <p:nvPr/>
            </p:nvSpPr>
            <p:spPr>
              <a:xfrm rot="10800000">
                <a:off x="8390355" y="5899831"/>
                <a:ext cx="731520" cy="731520"/>
              </a:xfrm>
              <a:prstGeom prst="flowChartOffpageConnector">
                <a:avLst/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33" name="Google Shape;733;p51"/>
              <p:cNvCxnSpPr>
                <a:stCxn id="730" idx="2"/>
                <a:endCxn id="728" idx="0"/>
              </p:cNvCxnSpPr>
              <p:nvPr/>
            </p:nvCxnSpPr>
            <p:spPr>
              <a:xfrm>
                <a:off x="7673025" y="4446283"/>
                <a:ext cx="0" cy="269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4" name="Google Shape;734;p51"/>
              <p:cNvCxnSpPr>
                <a:stCxn id="731" idx="2"/>
                <a:endCxn id="731" idx="2"/>
              </p:cNvCxnSpPr>
              <p:nvPr/>
            </p:nvCxnSpPr>
            <p:spPr>
              <a:xfrm>
                <a:off x="7673025" y="5899831"/>
                <a:ext cx="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51"/>
              <p:cNvCxnSpPr>
                <a:stCxn id="728" idx="2"/>
                <a:endCxn id="731" idx="2"/>
              </p:cNvCxnSpPr>
              <p:nvPr/>
            </p:nvCxnSpPr>
            <p:spPr>
              <a:xfrm>
                <a:off x="7673025" y="5630258"/>
                <a:ext cx="0" cy="269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51"/>
              <p:cNvCxnSpPr>
                <a:stCxn id="729" idx="0"/>
                <a:endCxn id="727" idx="0"/>
              </p:cNvCxnSpPr>
              <p:nvPr/>
            </p:nvCxnSpPr>
            <p:spPr>
              <a:xfrm>
                <a:off x="6546315" y="6631351"/>
                <a:ext cx="0" cy="414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51"/>
              <p:cNvCxnSpPr>
                <a:stCxn id="727" idx="6"/>
                <a:endCxn id="726" idx="2"/>
              </p:cNvCxnSpPr>
              <p:nvPr/>
            </p:nvCxnSpPr>
            <p:spPr>
              <a:xfrm>
                <a:off x="6912013" y="7411850"/>
                <a:ext cx="395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51"/>
              <p:cNvCxnSpPr>
                <a:stCxn id="728" idx="1"/>
                <a:endCxn id="729" idx="2"/>
              </p:cNvCxnSpPr>
              <p:nvPr/>
            </p:nvCxnSpPr>
            <p:spPr>
              <a:xfrm flipH="1">
                <a:off x="6546225" y="5173058"/>
                <a:ext cx="669600" cy="726900"/>
              </a:xfrm>
              <a:prstGeom prst="bentConnector2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51"/>
              <p:cNvCxnSpPr>
                <a:stCxn id="728" idx="3"/>
                <a:endCxn id="732" idx="2"/>
              </p:cNvCxnSpPr>
              <p:nvPr/>
            </p:nvCxnSpPr>
            <p:spPr>
              <a:xfrm>
                <a:off x="8130225" y="5173058"/>
                <a:ext cx="625800" cy="726900"/>
              </a:xfrm>
              <a:prstGeom prst="bentConnector2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40" name="Google Shape;740;p51"/>
            <p:cNvSpPr txBox="1"/>
            <p:nvPr/>
          </p:nvSpPr>
          <p:spPr>
            <a:xfrm>
              <a:off x="5555450" y="7905750"/>
              <a:ext cx="28071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Algorithm</a:t>
              </a:r>
              <a:endParaRPr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41" name="Google Shape;741;p51"/>
          <p:cNvPicPr preferRelativeResize="0"/>
          <p:nvPr/>
        </p:nvPicPr>
        <p:blipFill rotWithShape="1">
          <a:blip r:embed="rId4">
            <a:alphaModFix/>
          </a:blip>
          <a:srcRect b="0" l="17143" r="15124" t="0"/>
          <a:stretch/>
        </p:blipFill>
        <p:spPr>
          <a:xfrm>
            <a:off x="4832090" y="1589475"/>
            <a:ext cx="1403600" cy="20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1"/>
          <p:cNvSpPr txBox="1"/>
          <p:nvPr/>
        </p:nvSpPr>
        <p:spPr>
          <a:xfrm>
            <a:off x="4555062" y="3782613"/>
            <a:ext cx="1957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Predictive insight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3" name="Google Shape;743;p51"/>
          <p:cNvGrpSpPr/>
          <p:nvPr/>
        </p:nvGrpSpPr>
        <p:grpSpPr>
          <a:xfrm>
            <a:off x="6791860" y="1870805"/>
            <a:ext cx="1403559" cy="2215420"/>
            <a:chOff x="13355469" y="4046411"/>
            <a:chExt cx="3057863" cy="4430839"/>
          </a:xfrm>
        </p:grpSpPr>
        <p:grpSp>
          <p:nvGrpSpPr>
            <p:cNvPr id="744" name="Google Shape;744;p51"/>
            <p:cNvGrpSpPr/>
            <p:nvPr/>
          </p:nvGrpSpPr>
          <p:grpSpPr>
            <a:xfrm>
              <a:off x="13355469" y="4046411"/>
              <a:ext cx="3057863" cy="3657330"/>
              <a:chOff x="13355469" y="4046411"/>
              <a:chExt cx="3057863" cy="3657330"/>
            </a:xfrm>
          </p:grpSpPr>
          <p:sp>
            <p:nvSpPr>
              <p:cNvPr id="745" name="Google Shape;745;p51"/>
              <p:cNvSpPr/>
              <p:nvPr/>
            </p:nvSpPr>
            <p:spPr>
              <a:xfrm>
                <a:off x="14742811" y="4046411"/>
                <a:ext cx="259200" cy="36024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EFEF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51"/>
              <p:cNvSpPr/>
              <p:nvPr/>
            </p:nvSpPr>
            <p:spPr>
              <a:xfrm flipH="1">
                <a:off x="13355469" y="4283400"/>
                <a:ext cx="1408200" cy="651900"/>
              </a:xfrm>
              <a:prstGeom prst="rightArrow">
                <a:avLst>
                  <a:gd fmla="val 100000" name="adj1"/>
                  <a:gd fmla="val 55977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CFE2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0" spcFirstLastPara="1" rIns="45725" wrap="square" tIns="45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This way</a:t>
                </a:r>
                <a:endParaRPr b="1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7" name="Google Shape;747;p51"/>
              <p:cNvSpPr/>
              <p:nvPr/>
            </p:nvSpPr>
            <p:spPr>
              <a:xfrm>
                <a:off x="15002132" y="4441394"/>
                <a:ext cx="1411200" cy="651900"/>
              </a:xfrm>
              <a:prstGeom prst="rightArrow">
                <a:avLst>
                  <a:gd fmla="val 100000" name="adj1"/>
                  <a:gd fmla="val 55977" name="adj2"/>
                </a:avLst>
              </a:prstGeom>
              <a:solidFill>
                <a:schemeClr val="lt2"/>
              </a:solidFill>
              <a:ln cap="flat" cmpd="sng" w="9525">
                <a:solidFill>
                  <a:srgbClr val="CFE2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0" wrap="square" tIns="45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That way</a:t>
                </a:r>
                <a:endParaRPr b="1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8" name="Google Shape;748;p51"/>
              <p:cNvSpPr/>
              <p:nvPr/>
            </p:nvSpPr>
            <p:spPr>
              <a:xfrm>
                <a:off x="14325811" y="7463141"/>
                <a:ext cx="1093200" cy="240600"/>
              </a:xfrm>
              <a:prstGeom prst="ellipse">
                <a:avLst/>
              </a:prstGeom>
              <a:solidFill>
                <a:srgbClr val="EFEFEF"/>
              </a:solidFill>
              <a:ln cap="flat" cmpd="sng" w="9525">
                <a:solidFill>
                  <a:srgbClr val="EFEF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9" name="Google Shape;749;p51"/>
            <p:cNvSpPr txBox="1"/>
            <p:nvPr/>
          </p:nvSpPr>
          <p:spPr>
            <a:xfrm>
              <a:off x="13480850" y="7905750"/>
              <a:ext cx="28071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Decision</a:t>
              </a:r>
              <a:endParaRPr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2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uses standard algorithms</a:t>
            </a:r>
            <a:endParaRPr/>
          </a:p>
        </p:txBody>
      </p:sp>
      <p:pic>
        <p:nvPicPr>
          <p:cNvPr id="755" name="Google Shape;7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451" y="1178500"/>
            <a:ext cx="1879272" cy="25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2"/>
          <p:cNvSpPr txBox="1"/>
          <p:nvPr/>
        </p:nvSpPr>
        <p:spPr>
          <a:xfrm>
            <a:off x="1787380" y="1798499"/>
            <a:ext cx="832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A4335"/>
                </a:solidFill>
                <a:latin typeface="Roboto"/>
                <a:ea typeface="Roboto"/>
                <a:cs typeface="Roboto"/>
                <a:sym typeface="Roboto"/>
              </a:rPr>
              <a:t>TAX</a:t>
            </a:r>
            <a:endParaRPr b="1" sz="2400">
              <a:solidFill>
                <a:srgbClr val="EA43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7" name="Google Shape;7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38" y="1397826"/>
            <a:ext cx="3629059" cy="208232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52"/>
          <p:cNvSpPr txBox="1"/>
          <p:nvPr/>
        </p:nvSpPr>
        <p:spPr>
          <a:xfrm>
            <a:off x="1280313" y="3882875"/>
            <a:ext cx="2471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4A853"/>
                </a:solidFill>
                <a:latin typeface="Roboto"/>
                <a:ea typeface="Roboto"/>
                <a:cs typeface="Roboto"/>
                <a:sym typeface="Roboto"/>
              </a:rPr>
              <a:t>Estimate the tax I owe</a:t>
            </a:r>
            <a:endParaRPr sz="1800">
              <a:solidFill>
                <a:srgbClr val="34A8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52"/>
          <p:cNvSpPr txBox="1"/>
          <p:nvPr/>
        </p:nvSpPr>
        <p:spPr>
          <a:xfrm>
            <a:off x="4486650" y="3882875"/>
            <a:ext cx="3974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9908"/>
                </a:solidFill>
                <a:latin typeface="Roboto"/>
                <a:ea typeface="Roboto"/>
                <a:cs typeface="Roboto"/>
                <a:sym typeface="Roboto"/>
              </a:rPr>
              <a:t>How long will it take me to get home?</a:t>
            </a:r>
            <a:endParaRPr sz="1800">
              <a:solidFill>
                <a:srgbClr val="F499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3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requires examples</a:t>
            </a:r>
            <a:endParaRPr/>
          </a:p>
        </p:txBody>
      </p:sp>
      <p:grpSp>
        <p:nvGrpSpPr>
          <p:cNvPr id="765" name="Google Shape;765;p53"/>
          <p:cNvGrpSpPr/>
          <p:nvPr/>
        </p:nvGrpSpPr>
        <p:grpSpPr>
          <a:xfrm>
            <a:off x="1104887" y="1458719"/>
            <a:ext cx="2193817" cy="2262356"/>
            <a:chOff x="2428388" y="6429950"/>
            <a:chExt cx="2746391" cy="2844300"/>
          </a:xfrm>
        </p:grpSpPr>
        <p:pic>
          <p:nvPicPr>
            <p:cNvPr id="766" name="Google Shape;76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28388" y="6429950"/>
              <a:ext cx="1778550" cy="177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32275" y="8208500"/>
              <a:ext cx="1065750" cy="106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90822" y="6765100"/>
              <a:ext cx="1283956" cy="1283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9" name="Google Shape;769;p53"/>
          <p:cNvSpPr txBox="1"/>
          <p:nvPr/>
        </p:nvSpPr>
        <p:spPr>
          <a:xfrm>
            <a:off x="1058875" y="3882875"/>
            <a:ext cx="2638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4A853"/>
                </a:solidFill>
                <a:latin typeface="Roboto"/>
                <a:ea typeface="Roboto"/>
                <a:cs typeface="Roboto"/>
                <a:sym typeface="Roboto"/>
              </a:rPr>
              <a:t>Examples of tax filings</a:t>
            </a:r>
            <a:endParaRPr sz="1800">
              <a:solidFill>
                <a:srgbClr val="34A8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53"/>
          <p:cNvSpPr txBox="1"/>
          <p:nvPr/>
        </p:nvSpPr>
        <p:spPr>
          <a:xfrm>
            <a:off x="5399563" y="3882875"/>
            <a:ext cx="2193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9908"/>
                </a:solidFill>
                <a:latin typeface="Roboto"/>
                <a:ea typeface="Roboto"/>
                <a:cs typeface="Roboto"/>
                <a:sym typeface="Roboto"/>
              </a:rPr>
              <a:t>Examples of trips</a:t>
            </a:r>
            <a:endParaRPr sz="1800">
              <a:solidFill>
                <a:srgbClr val="F499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71" name="Google Shape;771;p53"/>
          <p:cNvGrpSpPr/>
          <p:nvPr/>
        </p:nvGrpSpPr>
        <p:grpSpPr>
          <a:xfrm>
            <a:off x="5239685" y="1451822"/>
            <a:ext cx="2468482" cy="2239857"/>
            <a:chOff x="2428400" y="3061075"/>
            <a:chExt cx="2851100" cy="2558375"/>
          </a:xfrm>
        </p:grpSpPr>
        <p:pic>
          <p:nvPicPr>
            <p:cNvPr id="772" name="Google Shape;77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28400" y="3477425"/>
              <a:ext cx="1567150" cy="156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5550" y="3061075"/>
              <a:ext cx="957300" cy="95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5550" y="4335500"/>
              <a:ext cx="1283950" cy="1283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4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an ML model with examples</a:t>
            </a:r>
            <a:endParaRPr/>
          </a:p>
        </p:txBody>
      </p:sp>
      <p:sp>
        <p:nvSpPr>
          <p:cNvPr id="780" name="Google Shape;780;p54"/>
          <p:cNvSpPr txBox="1"/>
          <p:nvPr/>
        </p:nvSpPr>
        <p:spPr>
          <a:xfrm>
            <a:off x="850650" y="1041063"/>
            <a:ext cx="725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81" name="Google Shape;7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624" y="1551356"/>
            <a:ext cx="1343250" cy="196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54"/>
          <p:cNvCxnSpPr/>
          <p:nvPr/>
        </p:nvCxnSpPr>
        <p:spPr>
          <a:xfrm rot="10800000">
            <a:off x="1427975" y="1341863"/>
            <a:ext cx="542700" cy="292800"/>
          </a:xfrm>
          <a:prstGeom prst="straightConnector1">
            <a:avLst/>
          </a:prstGeom>
          <a:noFill/>
          <a:ln cap="flat" cmpd="sng" w="38100">
            <a:solidFill>
              <a:srgbClr val="3B83F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83" name="Google Shape;783;p54"/>
          <p:cNvSpPr/>
          <p:nvPr/>
        </p:nvSpPr>
        <p:spPr>
          <a:xfrm>
            <a:off x="3520956" y="1913763"/>
            <a:ext cx="4521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4"/>
          <p:cNvSpPr/>
          <p:nvPr/>
        </p:nvSpPr>
        <p:spPr>
          <a:xfrm>
            <a:off x="6002312" y="1913763"/>
            <a:ext cx="4521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5" name="Google Shape;785;p54"/>
          <p:cNvCxnSpPr>
            <a:endCxn id="786" idx="0"/>
          </p:cNvCxnSpPr>
          <p:nvPr/>
        </p:nvCxnSpPr>
        <p:spPr>
          <a:xfrm flipH="1">
            <a:off x="1246500" y="3273350"/>
            <a:ext cx="583800" cy="245100"/>
          </a:xfrm>
          <a:prstGeom prst="straightConnector1">
            <a:avLst/>
          </a:prstGeom>
          <a:noFill/>
          <a:ln cap="flat" cmpd="sng" w="38100">
            <a:solidFill>
              <a:srgbClr val="3B83F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86" name="Google Shape;786;p54"/>
          <p:cNvSpPr txBox="1"/>
          <p:nvPr/>
        </p:nvSpPr>
        <p:spPr>
          <a:xfrm>
            <a:off x="850650" y="3518450"/>
            <a:ext cx="791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Inputs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7" name="Google Shape;787;p54"/>
          <p:cNvSpPr/>
          <p:nvPr/>
        </p:nvSpPr>
        <p:spPr>
          <a:xfrm>
            <a:off x="6719565" y="1551363"/>
            <a:ext cx="1499100" cy="1077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Trained model</a:t>
            </a:r>
            <a:endParaRPr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8" name="Google Shape;788;p54"/>
          <p:cNvSpPr/>
          <p:nvPr/>
        </p:nvSpPr>
        <p:spPr>
          <a:xfrm>
            <a:off x="4238209" y="1551363"/>
            <a:ext cx="1499100" cy="1077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89" name="Google Shape;7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411" y="2948038"/>
            <a:ext cx="4857250" cy="160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5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with a trained model</a:t>
            </a:r>
            <a:endParaRPr/>
          </a:p>
        </p:txBody>
      </p:sp>
      <p:sp>
        <p:nvSpPr>
          <p:cNvPr id="795" name="Google Shape;795;p55"/>
          <p:cNvSpPr/>
          <p:nvPr/>
        </p:nvSpPr>
        <p:spPr>
          <a:xfrm>
            <a:off x="2998639" y="2417817"/>
            <a:ext cx="714000" cy="35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7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6" name="Google Shape;796;p55"/>
          <p:cNvCxnSpPr>
            <a:stCxn id="797" idx="3"/>
            <a:endCxn id="798" idx="1"/>
          </p:cNvCxnSpPr>
          <p:nvPr/>
        </p:nvCxnSpPr>
        <p:spPr>
          <a:xfrm flipH="1" rot="10800000">
            <a:off x="5272302" y="1879369"/>
            <a:ext cx="1104900" cy="711300"/>
          </a:xfrm>
          <a:prstGeom prst="curvedConnector3">
            <a:avLst>
              <a:gd fmla="val 49998" name="adj1"/>
            </a:avLst>
          </a:prstGeom>
          <a:noFill/>
          <a:ln cap="flat" cmpd="sng" w="76200">
            <a:solidFill>
              <a:srgbClr val="4285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9" name="Google Shape;799;p55"/>
          <p:cNvCxnSpPr>
            <a:stCxn id="797" idx="3"/>
            <a:endCxn id="800" idx="1"/>
          </p:cNvCxnSpPr>
          <p:nvPr/>
        </p:nvCxnSpPr>
        <p:spPr>
          <a:xfrm>
            <a:off x="5272302" y="2590669"/>
            <a:ext cx="1104900" cy="711300"/>
          </a:xfrm>
          <a:prstGeom prst="curvedConnector3">
            <a:avLst>
              <a:gd fmla="val 49998" name="adj1"/>
            </a:avLst>
          </a:prstGeom>
          <a:noFill/>
          <a:ln cap="flat" cmpd="sng" w="76200">
            <a:solidFill>
              <a:srgbClr val="9CB5F4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01" name="Google Shape;801;p55"/>
          <p:cNvSpPr txBox="1"/>
          <p:nvPr/>
        </p:nvSpPr>
        <p:spPr>
          <a:xfrm>
            <a:off x="1267736" y="1768045"/>
            <a:ext cx="1612500" cy="1653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55"/>
          <p:cNvSpPr/>
          <p:nvPr/>
        </p:nvSpPr>
        <p:spPr>
          <a:xfrm>
            <a:off x="1751104" y="2217999"/>
            <a:ext cx="645000" cy="554100"/>
          </a:xfrm>
          <a:prstGeom prst="triangle">
            <a:avLst>
              <a:gd fmla="val 50000" name="adj"/>
            </a:avLst>
          </a:prstGeom>
          <a:solidFill>
            <a:srgbClr val="FBBC0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5"/>
          <p:cNvSpPr txBox="1"/>
          <p:nvPr/>
        </p:nvSpPr>
        <p:spPr>
          <a:xfrm>
            <a:off x="1267770" y="2883984"/>
            <a:ext cx="1612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New image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7" name="Google Shape;797;p55"/>
          <p:cNvSpPr/>
          <p:nvPr/>
        </p:nvSpPr>
        <p:spPr>
          <a:xfrm>
            <a:off x="3773202" y="2052169"/>
            <a:ext cx="1499100" cy="1077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Trained model</a:t>
            </a:r>
            <a:endParaRPr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04" name="Google Shape;804;p55"/>
          <p:cNvGrpSpPr/>
          <p:nvPr/>
        </p:nvGrpSpPr>
        <p:grpSpPr>
          <a:xfrm>
            <a:off x="6377164" y="1340813"/>
            <a:ext cx="1499100" cy="1077000"/>
            <a:chOff x="8152725" y="7125775"/>
            <a:chExt cx="2998200" cy="2154000"/>
          </a:xfrm>
        </p:grpSpPr>
        <p:sp>
          <p:nvSpPr>
            <p:cNvPr id="798" name="Google Shape;798;p55"/>
            <p:cNvSpPr/>
            <p:nvPr/>
          </p:nvSpPr>
          <p:spPr>
            <a:xfrm>
              <a:off x="8152725" y="7125775"/>
              <a:ext cx="2998200" cy="21540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b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Good</a:t>
              </a:r>
              <a:endPara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condition</a:t>
              </a:r>
              <a:endPara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05" name="Google Shape;805;p55"/>
            <p:cNvPicPr preferRelativeResize="0"/>
            <p:nvPr/>
          </p:nvPicPr>
          <p:blipFill rotWithShape="1">
            <a:blip r:embed="rId3">
              <a:alphaModFix/>
            </a:blip>
            <a:srcRect b="61565" l="27662" r="30246" t="0"/>
            <a:stretch/>
          </p:blipFill>
          <p:spPr>
            <a:xfrm>
              <a:off x="8937825" y="7219575"/>
              <a:ext cx="1428000" cy="95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6" name="Google Shape;806;p55"/>
          <p:cNvGrpSpPr/>
          <p:nvPr/>
        </p:nvGrpSpPr>
        <p:grpSpPr>
          <a:xfrm>
            <a:off x="6377164" y="2763525"/>
            <a:ext cx="1499100" cy="1077000"/>
            <a:chOff x="12519000" y="7812325"/>
            <a:chExt cx="2998200" cy="2154000"/>
          </a:xfrm>
        </p:grpSpPr>
        <p:sp>
          <p:nvSpPr>
            <p:cNvPr id="800" name="Google Shape;800;p55"/>
            <p:cNvSpPr/>
            <p:nvPr/>
          </p:nvSpPr>
          <p:spPr>
            <a:xfrm>
              <a:off x="12519000" y="7812325"/>
              <a:ext cx="2998200" cy="21540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b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Fractured</a:t>
              </a:r>
              <a:endPara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condition</a:t>
              </a:r>
              <a:endPara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07" name="Google Shape;807;p55"/>
            <p:cNvPicPr preferRelativeResize="0"/>
            <p:nvPr/>
          </p:nvPicPr>
          <p:blipFill rotWithShape="1">
            <a:blip r:embed="rId4">
              <a:alphaModFix/>
            </a:blip>
            <a:srcRect b="59648" l="32741" r="33736" t="0"/>
            <a:stretch/>
          </p:blipFill>
          <p:spPr>
            <a:xfrm>
              <a:off x="13449475" y="7812325"/>
              <a:ext cx="1137250" cy="1005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6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algorithm use cases</a:t>
            </a:r>
            <a:endParaRPr/>
          </a:p>
        </p:txBody>
      </p:sp>
      <p:graphicFrame>
        <p:nvGraphicFramePr>
          <p:cNvPr id="813" name="Google Shape;813;p56"/>
          <p:cNvGraphicFramePr/>
          <p:nvPr/>
        </p:nvGraphicFramePr>
        <p:xfrm>
          <a:off x="91440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{F1A3AB9A-6541-4D55-9C71-83F59952ECAE}</a:tableStyleId>
              </a:tblPr>
              <a:tblGrid>
                <a:gridCol w="551425"/>
                <a:gridCol w="5927475"/>
              </a:tblGrid>
              <a:tr h="90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3B83F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</a:t>
                      </a:r>
                      <a:endParaRPr sz="4800">
                        <a:solidFill>
                          <a:srgbClr val="3B83F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Detect a pattern in an image</a:t>
                      </a:r>
                      <a:endParaRPr sz="18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EA4335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sz="4800">
                        <a:solidFill>
                          <a:srgbClr val="EA4335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Predict the future of a time series</a:t>
                      </a:r>
                      <a:endParaRPr sz="18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34A85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endParaRPr sz="4800">
                        <a:solidFill>
                          <a:srgbClr val="34A85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Understand or transcribe human speech or text</a:t>
                      </a:r>
                      <a:endParaRPr sz="18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7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standard algorithm for image classification</a:t>
            </a:r>
            <a:endParaRPr/>
          </a:p>
        </p:txBody>
      </p:sp>
      <p:sp>
        <p:nvSpPr>
          <p:cNvPr id="819" name="Google Shape;819;p57"/>
          <p:cNvSpPr/>
          <p:nvPr/>
        </p:nvSpPr>
        <p:spPr>
          <a:xfrm>
            <a:off x="3027955" y="2607179"/>
            <a:ext cx="556500" cy="37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7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0" name="Google Shape;820;p57"/>
          <p:cNvCxnSpPr>
            <a:stCxn id="821" idx="3"/>
            <a:endCxn id="822" idx="1"/>
          </p:cNvCxnSpPr>
          <p:nvPr/>
        </p:nvCxnSpPr>
        <p:spPr>
          <a:xfrm flipH="1" rot="10800000">
            <a:off x="5515299" y="2022790"/>
            <a:ext cx="870600" cy="7788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4285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57"/>
          <p:cNvCxnSpPr>
            <a:stCxn id="821" idx="3"/>
            <a:endCxn id="824" idx="1"/>
          </p:cNvCxnSpPr>
          <p:nvPr/>
        </p:nvCxnSpPr>
        <p:spPr>
          <a:xfrm>
            <a:off x="5515299" y="2801590"/>
            <a:ext cx="870600" cy="7392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9CB5F4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25" name="Google Shape;825;p57"/>
          <p:cNvSpPr txBox="1"/>
          <p:nvPr/>
        </p:nvSpPr>
        <p:spPr>
          <a:xfrm>
            <a:off x="1003220" y="1913740"/>
            <a:ext cx="1872000" cy="1775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Image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1" name="Google Shape;821;p57"/>
          <p:cNvSpPr/>
          <p:nvPr/>
        </p:nvSpPr>
        <p:spPr>
          <a:xfrm>
            <a:off x="3760299" y="1913740"/>
            <a:ext cx="1755000" cy="17757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Trained ResNet model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2" name="Google Shape;822;p57"/>
          <p:cNvSpPr/>
          <p:nvPr/>
        </p:nvSpPr>
        <p:spPr>
          <a:xfrm>
            <a:off x="6385780" y="1455043"/>
            <a:ext cx="1755000" cy="11355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Class 1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4" name="Google Shape;824;p57"/>
          <p:cNvSpPr/>
          <p:nvPr/>
        </p:nvSpPr>
        <p:spPr>
          <a:xfrm>
            <a:off x="6385780" y="2973093"/>
            <a:ext cx="1755000" cy="1135500"/>
          </a:xfrm>
          <a:prstGeom prst="rect">
            <a:avLst/>
          </a:prstGeom>
          <a:solidFill>
            <a:srgbClr val="0D5BD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Class 2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8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algorithm applied to other data yields a different model</a:t>
            </a:r>
            <a:endParaRPr/>
          </a:p>
        </p:txBody>
      </p:sp>
      <p:pic>
        <p:nvPicPr>
          <p:cNvPr id="831" name="Google Shape;8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75" y="3156292"/>
            <a:ext cx="1437528" cy="137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421" y="1394971"/>
            <a:ext cx="1437528" cy="1372204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58"/>
          <p:cNvSpPr/>
          <p:nvPr/>
        </p:nvSpPr>
        <p:spPr>
          <a:xfrm>
            <a:off x="3749741" y="1852517"/>
            <a:ext cx="427200" cy="457200"/>
          </a:xfrm>
          <a:prstGeom prst="mathPlus">
            <a:avLst>
              <a:gd fmla="val 23520" name="adj1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8"/>
          <p:cNvSpPr/>
          <p:nvPr/>
        </p:nvSpPr>
        <p:spPr>
          <a:xfrm>
            <a:off x="5944018" y="1938536"/>
            <a:ext cx="427200" cy="285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8"/>
          <p:cNvSpPr/>
          <p:nvPr/>
        </p:nvSpPr>
        <p:spPr>
          <a:xfrm>
            <a:off x="4325948" y="1395003"/>
            <a:ext cx="1469100" cy="13722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Standard algorithm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6" name="Google Shape;836;p58"/>
          <p:cNvSpPr/>
          <p:nvPr/>
        </p:nvSpPr>
        <p:spPr>
          <a:xfrm>
            <a:off x="6520225" y="1395003"/>
            <a:ext cx="1469100" cy="13722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Trained ResNet model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7" name="Google Shape;837;p58"/>
          <p:cNvSpPr/>
          <p:nvPr/>
        </p:nvSpPr>
        <p:spPr>
          <a:xfrm>
            <a:off x="2758505" y="3613838"/>
            <a:ext cx="427200" cy="457200"/>
          </a:xfrm>
          <a:prstGeom prst="mathPlus">
            <a:avLst>
              <a:gd fmla="val 23520" name="adj1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>
            <a:off x="4987803" y="3699858"/>
            <a:ext cx="427200" cy="285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>
            <a:off x="3352223" y="3156324"/>
            <a:ext cx="1469100" cy="13722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Standard algorithm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0" name="Google Shape;840;p58"/>
          <p:cNvSpPr/>
          <p:nvPr/>
        </p:nvSpPr>
        <p:spPr>
          <a:xfrm>
            <a:off x="5581520" y="3156324"/>
            <a:ext cx="1469100" cy="1372200"/>
          </a:xfrm>
          <a:prstGeom prst="rect">
            <a:avLst/>
          </a:prstGeom>
          <a:solidFill>
            <a:srgbClr val="093D9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Trained ResNet model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425" y="109675"/>
            <a:ext cx="502516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9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algorithm is the same, but the trained model is different</a:t>
            </a:r>
            <a:endParaRPr/>
          </a:p>
        </p:txBody>
      </p:sp>
      <p:sp>
        <p:nvSpPr>
          <p:cNvPr id="846" name="Google Shape;846;p59"/>
          <p:cNvSpPr/>
          <p:nvPr/>
        </p:nvSpPr>
        <p:spPr>
          <a:xfrm>
            <a:off x="4179423" y="2880968"/>
            <a:ext cx="605700" cy="4194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3B83F3"/>
          </a:solidFill>
          <a:ln cap="flat" cmpd="sng" w="9525">
            <a:solidFill>
              <a:srgbClr val="545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7" name="Google Shape;8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27" y="1297712"/>
            <a:ext cx="1007380" cy="823798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59"/>
          <p:cNvSpPr txBox="1"/>
          <p:nvPr/>
        </p:nvSpPr>
        <p:spPr>
          <a:xfrm>
            <a:off x="2472063" y="4282085"/>
            <a:ext cx="1320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Water lily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9" name="Google Shape;849;p59"/>
          <p:cNvSpPr/>
          <p:nvPr/>
        </p:nvSpPr>
        <p:spPr>
          <a:xfrm>
            <a:off x="2922732" y="2246183"/>
            <a:ext cx="419100" cy="37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9"/>
          <p:cNvSpPr/>
          <p:nvPr/>
        </p:nvSpPr>
        <p:spPr>
          <a:xfrm>
            <a:off x="2922732" y="3745557"/>
            <a:ext cx="419100" cy="41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59"/>
          <p:cNvPicPr preferRelativeResize="0"/>
          <p:nvPr/>
        </p:nvPicPr>
        <p:blipFill rotWithShape="1">
          <a:blip r:embed="rId4">
            <a:alphaModFix/>
          </a:blip>
          <a:srcRect b="33970" l="51965" r="5397" t="39839"/>
          <a:stretch/>
        </p:blipFill>
        <p:spPr>
          <a:xfrm>
            <a:off x="5420824" y="1426181"/>
            <a:ext cx="630015" cy="56685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59"/>
          <p:cNvSpPr/>
          <p:nvPr/>
        </p:nvSpPr>
        <p:spPr>
          <a:xfrm>
            <a:off x="5525946" y="2246179"/>
            <a:ext cx="419100" cy="40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9"/>
          <p:cNvSpPr txBox="1"/>
          <p:nvPr/>
        </p:nvSpPr>
        <p:spPr>
          <a:xfrm>
            <a:off x="5075317" y="4282085"/>
            <a:ext cx="1320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Fractured part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4" name="Google Shape;854;p59"/>
          <p:cNvSpPr/>
          <p:nvPr/>
        </p:nvSpPr>
        <p:spPr>
          <a:xfrm>
            <a:off x="5525946" y="3745557"/>
            <a:ext cx="419100" cy="41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B83F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9"/>
          <p:cNvSpPr txBox="1"/>
          <p:nvPr/>
        </p:nvSpPr>
        <p:spPr>
          <a:xfrm>
            <a:off x="5075317" y="2715005"/>
            <a:ext cx="1320900" cy="912000"/>
          </a:xfrm>
          <a:prstGeom prst="rect">
            <a:avLst/>
          </a:prstGeom>
          <a:solidFill>
            <a:srgbClr val="093D9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Image model (trained)</a:t>
            </a:r>
            <a:endParaRPr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6" name="Google Shape;856;p59"/>
          <p:cNvSpPr txBox="1"/>
          <p:nvPr/>
        </p:nvSpPr>
        <p:spPr>
          <a:xfrm>
            <a:off x="2472104" y="2720631"/>
            <a:ext cx="1320900" cy="912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Image model (trained)</a:t>
            </a:r>
            <a:endParaRPr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0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do you need?</a:t>
            </a:r>
            <a:endParaRPr/>
          </a:p>
        </p:txBody>
      </p:sp>
      <p:grpSp>
        <p:nvGrpSpPr>
          <p:cNvPr id="862" name="Google Shape;862;p60"/>
          <p:cNvGrpSpPr/>
          <p:nvPr/>
        </p:nvGrpSpPr>
        <p:grpSpPr>
          <a:xfrm>
            <a:off x="3387980" y="1398933"/>
            <a:ext cx="2216183" cy="2934801"/>
            <a:chOff x="4046600" y="3190988"/>
            <a:chExt cx="2758848" cy="3652976"/>
          </a:xfrm>
        </p:grpSpPr>
        <p:pic>
          <p:nvPicPr>
            <p:cNvPr id="863" name="Google Shape;863;p60"/>
            <p:cNvPicPr preferRelativeResize="0"/>
            <p:nvPr/>
          </p:nvPicPr>
          <p:blipFill rotWithShape="1">
            <a:blip r:embed="rId3">
              <a:alphaModFix/>
            </a:blip>
            <a:srcRect b="26074" l="6333" r="76506" t="33531"/>
            <a:stretch/>
          </p:blipFill>
          <p:spPr>
            <a:xfrm>
              <a:off x="4046600" y="3190988"/>
              <a:ext cx="2758848" cy="3652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4" name="Google Shape;864;p60"/>
            <p:cNvSpPr/>
            <p:nvPr/>
          </p:nvSpPr>
          <p:spPr>
            <a:xfrm>
              <a:off x="5425999" y="3190988"/>
              <a:ext cx="1379400" cy="3652800"/>
            </a:xfrm>
            <a:prstGeom prst="rect">
              <a:avLst/>
            </a:prstGeom>
            <a:noFill/>
            <a:ln cap="flat" cmpd="sng" w="28575">
              <a:solidFill>
                <a:srgbClr val="D93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0"/>
            <p:cNvSpPr/>
            <p:nvPr/>
          </p:nvSpPr>
          <p:spPr>
            <a:xfrm>
              <a:off x="4046700" y="3190988"/>
              <a:ext cx="1379400" cy="3652800"/>
            </a:xfrm>
            <a:prstGeom prst="rect">
              <a:avLst/>
            </a:prstGeom>
            <a:noFill/>
            <a:ln cap="flat" cmpd="sng" w="28575">
              <a:solidFill>
                <a:srgbClr val="D93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6" name="Google Shape;866;p60"/>
          <p:cNvCxnSpPr>
            <a:stCxn id="867" idx="3"/>
            <a:endCxn id="865" idx="1"/>
          </p:cNvCxnSpPr>
          <p:nvPr/>
        </p:nvCxnSpPr>
        <p:spPr>
          <a:xfrm>
            <a:off x="2596200" y="2866158"/>
            <a:ext cx="792000" cy="0"/>
          </a:xfrm>
          <a:prstGeom prst="straightConnector1">
            <a:avLst/>
          </a:prstGeom>
          <a:noFill/>
          <a:ln cap="flat" cmpd="sng" w="7620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60"/>
          <p:cNvSpPr txBox="1"/>
          <p:nvPr/>
        </p:nvSpPr>
        <p:spPr>
          <a:xfrm>
            <a:off x="838200" y="2546808"/>
            <a:ext cx="1758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Parts in good condition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60"/>
          <p:cNvSpPr txBox="1"/>
          <p:nvPr/>
        </p:nvSpPr>
        <p:spPr>
          <a:xfrm>
            <a:off x="6395250" y="2546063"/>
            <a:ext cx="2123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Parts in fractured condition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69" name="Google Shape;869;p60"/>
          <p:cNvCxnSpPr>
            <a:stCxn id="868" idx="1"/>
            <a:endCxn id="864" idx="3"/>
          </p:cNvCxnSpPr>
          <p:nvPr/>
        </p:nvCxnSpPr>
        <p:spPr>
          <a:xfrm rot="10800000">
            <a:off x="5604150" y="2866163"/>
            <a:ext cx="791100" cy="0"/>
          </a:xfrm>
          <a:prstGeom prst="straightConnector1">
            <a:avLst/>
          </a:prstGeom>
          <a:noFill/>
          <a:ln cap="flat" cmpd="sng" w="7620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1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is a type of AI</a:t>
            </a:r>
            <a:endParaRPr/>
          </a:p>
        </p:txBody>
      </p:sp>
      <p:sp>
        <p:nvSpPr>
          <p:cNvPr id="875" name="Google Shape;875;p61"/>
          <p:cNvSpPr/>
          <p:nvPr/>
        </p:nvSpPr>
        <p:spPr>
          <a:xfrm>
            <a:off x="2896350" y="1103901"/>
            <a:ext cx="3351300" cy="3348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p61"/>
          <p:cNvSpPr txBox="1"/>
          <p:nvPr/>
        </p:nvSpPr>
        <p:spPr>
          <a:xfrm>
            <a:off x="3860325" y="1261747"/>
            <a:ext cx="1423200" cy="774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Artificial Intelligence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7" name="Google Shape;877;p61"/>
          <p:cNvSpPr/>
          <p:nvPr/>
        </p:nvSpPr>
        <p:spPr>
          <a:xfrm>
            <a:off x="3418875" y="2150894"/>
            <a:ext cx="2306400" cy="2304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61"/>
          <p:cNvSpPr txBox="1"/>
          <p:nvPr/>
        </p:nvSpPr>
        <p:spPr>
          <a:xfrm>
            <a:off x="3968400" y="2393672"/>
            <a:ext cx="1207200" cy="432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9" name="Google Shape;879;p61"/>
          <p:cNvSpPr/>
          <p:nvPr/>
        </p:nvSpPr>
        <p:spPr>
          <a:xfrm>
            <a:off x="3896325" y="3097067"/>
            <a:ext cx="1351500" cy="1350300"/>
          </a:xfrm>
          <a:prstGeom prst="ellipse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0" name="Google Shape;880;p61"/>
          <p:cNvSpPr txBox="1"/>
          <p:nvPr/>
        </p:nvSpPr>
        <p:spPr>
          <a:xfrm>
            <a:off x="4049475" y="3354765"/>
            <a:ext cx="1044900" cy="432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Deep Learning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272" y="1363037"/>
            <a:ext cx="2950420" cy="1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862" y="1363038"/>
            <a:ext cx="2950420" cy="173278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2"/>
          <p:cNvSpPr txBox="1"/>
          <p:nvPr>
            <p:ph type="title"/>
          </p:nvPr>
        </p:nvSpPr>
        <p:spPr>
          <a:xfrm>
            <a:off x="914400" y="457200"/>
            <a:ext cx="7315200" cy="537900"/>
          </a:xfrm>
          <a:prstGeom prst="rect">
            <a:avLst/>
          </a:prstGeom>
        </p:spPr>
        <p:txBody>
          <a:bodyPr anchorCtr="0" anchor="t" bIns="45725" lIns="0" spcFirstLastPara="1" rIns="457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impact of ML is scale</a:t>
            </a:r>
            <a:endParaRPr/>
          </a:p>
        </p:txBody>
      </p:sp>
      <p:sp>
        <p:nvSpPr>
          <p:cNvPr id="888" name="Google Shape;888;p62"/>
          <p:cNvSpPr txBox="1"/>
          <p:nvPr/>
        </p:nvSpPr>
        <p:spPr>
          <a:xfrm>
            <a:off x="1037888" y="3768575"/>
            <a:ext cx="28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4A853"/>
                </a:solidFill>
                <a:latin typeface="Roboto"/>
                <a:ea typeface="Roboto"/>
                <a:cs typeface="Roboto"/>
                <a:sym typeface="Roboto"/>
              </a:rPr>
              <a:t>Not about saving money</a:t>
            </a:r>
            <a:endParaRPr sz="1800">
              <a:solidFill>
                <a:srgbClr val="34A8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62"/>
          <p:cNvSpPr txBox="1"/>
          <p:nvPr/>
        </p:nvSpPr>
        <p:spPr>
          <a:xfrm>
            <a:off x="5190263" y="3768575"/>
            <a:ext cx="2652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9908"/>
                </a:solidFill>
                <a:latin typeface="Roboto"/>
                <a:ea typeface="Roboto"/>
                <a:cs typeface="Roboto"/>
                <a:sym typeface="Roboto"/>
              </a:rPr>
              <a:t>But about doing it at greater scale</a:t>
            </a:r>
            <a:endParaRPr sz="1800">
              <a:solidFill>
                <a:srgbClr val="F499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62"/>
          <p:cNvSpPr txBox="1"/>
          <p:nvPr/>
        </p:nvSpPr>
        <p:spPr>
          <a:xfrm>
            <a:off x="1037888" y="3067725"/>
            <a:ext cx="431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$</a:t>
            </a:r>
            <a:endParaRPr sz="3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1" name="Google Shape;891;p62"/>
          <p:cNvSpPr txBox="1"/>
          <p:nvPr/>
        </p:nvSpPr>
        <p:spPr>
          <a:xfrm>
            <a:off x="3010238" y="3067725"/>
            <a:ext cx="1360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$$$</a:t>
            </a:r>
            <a:endParaRPr sz="3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2" name="Google Shape;892;p62"/>
          <p:cNvSpPr txBox="1"/>
          <p:nvPr/>
        </p:nvSpPr>
        <p:spPr>
          <a:xfrm>
            <a:off x="3243869" y="1129750"/>
            <a:ext cx="14052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endParaRPr b="1" sz="4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93" name="Google Shape;893;p62"/>
          <p:cNvGrpSpPr/>
          <p:nvPr/>
        </p:nvGrpSpPr>
        <p:grpSpPr>
          <a:xfrm>
            <a:off x="7047725" y="3067725"/>
            <a:ext cx="1257012" cy="402112"/>
            <a:chOff x="14171650" y="6135450"/>
            <a:chExt cx="2514024" cy="804223"/>
          </a:xfrm>
        </p:grpSpPr>
        <p:pic>
          <p:nvPicPr>
            <p:cNvPr id="894" name="Google Shape;894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171650" y="6135450"/>
              <a:ext cx="804224" cy="804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26550" y="6135450"/>
              <a:ext cx="804224" cy="804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81450" y="6135450"/>
              <a:ext cx="804224" cy="8042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7" name="Google Shape;89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813" y="3067612"/>
            <a:ext cx="372160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2"/>
          <p:cNvSpPr txBox="1"/>
          <p:nvPr/>
        </p:nvSpPr>
        <p:spPr>
          <a:xfrm>
            <a:off x="7402781" y="1129750"/>
            <a:ext cx="14052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✓</a:t>
            </a:r>
            <a:endParaRPr b="1" sz="4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99" name="Google Shape;899;p62"/>
          <p:cNvCxnSpPr/>
          <p:nvPr/>
        </p:nvCxnSpPr>
        <p:spPr>
          <a:xfrm flipH="1" rot="10800000">
            <a:off x="4564863" y="1185000"/>
            <a:ext cx="4500" cy="3168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3"/>
          <p:cNvSpPr txBox="1"/>
          <p:nvPr>
            <p:ph type="title"/>
          </p:nvPr>
        </p:nvSpPr>
        <p:spPr>
          <a:xfrm>
            <a:off x="761950" y="580975"/>
            <a:ext cx="7836600" cy="508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BigQuery ML</a:t>
            </a:r>
            <a:endParaRPr b="0"/>
          </a:p>
        </p:txBody>
      </p:sp>
      <p:pic>
        <p:nvPicPr>
          <p:cNvPr id="905" name="Google Shape;9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725" y="1450550"/>
            <a:ext cx="5914523" cy="2946951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3"/>
          <p:cNvSpPr txBox="1"/>
          <p:nvPr>
            <p:ph idx="1" type="body"/>
          </p:nvPr>
        </p:nvSpPr>
        <p:spPr>
          <a:xfrm>
            <a:off x="937100" y="1847000"/>
            <a:ext cx="3268200" cy="21633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Linear regression</a:t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/>
              <a:t>Logistic regression</a:t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/>
              <a:t>Matrix Factorization</a:t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/>
              <a:t>K-means clustering</a:t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/>
              <a:t>Time series forecasting</a:t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/>
              <a:t>XGBoost</a:t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/>
              <a:t>Deep Neural Network (DNN)</a:t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/>
              <a:t>TensorFlow model importing</a:t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907" name="Google Shape;907;p63"/>
          <p:cNvCxnSpPr/>
          <p:nvPr/>
        </p:nvCxnSpPr>
        <p:spPr>
          <a:xfrm>
            <a:off x="833275" y="1870525"/>
            <a:ext cx="1200" cy="21003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4"/>
          <p:cNvSpPr txBox="1"/>
          <p:nvPr>
            <p:ph type="title"/>
          </p:nvPr>
        </p:nvSpPr>
        <p:spPr>
          <a:xfrm>
            <a:off x="761950" y="580975"/>
            <a:ext cx="7836600" cy="508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BigQuery ML enables users to create and execute ML models in BigQuery using standard SQL queries</a:t>
            </a:r>
            <a:endParaRPr b="0"/>
          </a:p>
        </p:txBody>
      </p:sp>
      <p:pic>
        <p:nvPicPr>
          <p:cNvPr id="913" name="Google Shape;913;p64"/>
          <p:cNvPicPr preferRelativeResize="0"/>
          <p:nvPr/>
        </p:nvPicPr>
        <p:blipFill rotWithShape="1">
          <a:blip r:embed="rId3">
            <a:alphaModFix/>
          </a:blip>
          <a:srcRect b="18455" l="0" r="0" t="18449"/>
          <a:stretch/>
        </p:blipFill>
        <p:spPr>
          <a:xfrm>
            <a:off x="4098107" y="2234154"/>
            <a:ext cx="3962844" cy="12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924" y="1303611"/>
            <a:ext cx="5619050" cy="3396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5" name="Google Shape;915;p64"/>
          <p:cNvGraphicFramePr/>
          <p:nvPr/>
        </p:nvGraphicFramePr>
        <p:xfrm>
          <a:off x="861275" y="145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{F1A3AB9A-6541-4D55-9C71-83F59952ECAE}</a:tableStyleId>
              </a:tblPr>
              <a:tblGrid>
                <a:gridCol w="432100"/>
                <a:gridCol w="2393400"/>
              </a:tblGrid>
              <a:tr h="99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3B83F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</a:t>
                      </a:r>
                      <a:endParaRPr sz="4800">
                        <a:solidFill>
                          <a:srgbClr val="3B83F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B83F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Execute </a:t>
                      </a:r>
                      <a:r>
                        <a:rPr lang="en" sz="15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ML initiatives without moving data from BigQuery.</a:t>
                      </a:r>
                      <a:endParaRPr sz="15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1371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EA4335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sz="4800">
                        <a:solidFill>
                          <a:srgbClr val="EA4335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EA4335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Iterate </a:t>
                      </a:r>
                      <a:r>
                        <a:rPr lang="en" sz="15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on models in SQL in BigQuery to increase development speed.</a:t>
                      </a:r>
                      <a:endParaRPr sz="15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1371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34A85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endParaRPr sz="4800">
                        <a:solidFill>
                          <a:srgbClr val="34A85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457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4A85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Automate </a:t>
                      </a:r>
                      <a:r>
                        <a:rPr lang="en" sz="15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common ML tasks and hyperparameter tuning.</a:t>
                      </a:r>
                      <a:endParaRPr sz="15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45725" marB="45725" marR="45725" marL="1371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to Notebooks</a:t>
            </a:r>
            <a:endParaRPr/>
          </a:p>
        </p:txBody>
      </p:sp>
      <p:sp>
        <p:nvSpPr>
          <p:cNvPr id="921" name="Google Shape;921;p6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08-01-Machine-Learning-Overview.ipynb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08-02-Classification.ipynb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08-03-Regression.ipynb</a:t>
            </a:r>
            <a:endParaRPr/>
          </a:p>
        </p:txBody>
      </p:sp>
      <p:pic>
        <p:nvPicPr>
          <p:cNvPr id="922" name="Google Shape;92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9025" y="458600"/>
            <a:ext cx="2283725" cy="19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6"/>
          <p:cNvSpPr txBox="1"/>
          <p:nvPr>
            <p:ph idx="1" type="body"/>
          </p:nvPr>
        </p:nvSpPr>
        <p:spPr>
          <a:xfrm>
            <a:off x="1303800" y="2218650"/>
            <a:ext cx="7030500" cy="25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DataCamp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 4.3 Intermediate SQL - Correlated Queries, Nested Queries, and Common Table Expressions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 4.4 Intermediate SQL - Window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>
                <a:solidFill>
                  <a:srgbClr val="E6A037"/>
                </a:solidFill>
              </a:rPr>
              <a:t>Due Monday - 08/30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Deliverable: updated notebook (with link to dashboard embedded)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>
                <a:solidFill>
                  <a:srgbClr val="E6A037"/>
                </a:solidFill>
              </a:rPr>
              <a:t>Monday 8/30 @ 5 pm</a:t>
            </a:r>
            <a:endParaRPr b="1">
              <a:solidFill>
                <a:srgbClr val="E6A037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E6A037"/>
              </a:buClr>
              <a:buSzPts val="1100"/>
              <a:buChar char="○"/>
            </a:pPr>
            <a:r>
              <a:rPr lang="en"/>
              <a:t>Final presentations (fully on Zoom with the same link as the lectures)</a:t>
            </a:r>
            <a:endParaRPr b="1">
              <a:solidFill>
                <a:srgbClr val="E6A037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>
                <a:solidFill>
                  <a:srgbClr val="E6A037"/>
                </a:solidFill>
              </a:rPr>
              <a:t>Cohort B1: Tuesday, 8/30 - 9 a.m. - noon ET</a:t>
            </a:r>
            <a:endParaRPr b="1">
              <a:solidFill>
                <a:srgbClr val="E6A037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>
                <a:solidFill>
                  <a:srgbClr val="E6A037"/>
                </a:solidFill>
              </a:rPr>
              <a:t>Cohort B2: Tuesday, 8/30 - 1 p.m. - 4 p.m. 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quiz on Monday</a:t>
            </a:r>
            <a:endParaRPr/>
          </a:p>
        </p:txBody>
      </p:sp>
      <p:sp>
        <p:nvSpPr>
          <p:cNvPr id="928" name="Google Shape;928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pic>
        <p:nvPicPr>
          <p:cNvPr id="929" name="Google Shape;929;p66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6477352" y="598575"/>
            <a:ext cx="1856951" cy="12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Qwiklab Exercise - Home</a:t>
            </a:r>
            <a:endParaRPr/>
          </a:p>
        </p:txBody>
      </p:sp>
      <p:sp>
        <p:nvSpPr>
          <p:cNvPr id="935" name="Google Shape;935;p67"/>
          <p:cNvSpPr txBox="1"/>
          <p:nvPr>
            <p:ph idx="1" type="body"/>
          </p:nvPr>
        </p:nvSpPr>
        <p:spPr>
          <a:xfrm>
            <a:off x="1303800" y="1990050"/>
            <a:ext cx="7278000" cy="28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QLab R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Predict Visitor Purchases with a Classification Model in BQML - 01:15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you will learn in this lab</a:t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a logistic regression model in BQML to perform classification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Evaluate the model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Improve the model by including more variables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predictions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Google Shape;9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100" y="528121"/>
            <a:ext cx="1856200" cy="17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8"/>
          <p:cNvSpPr txBox="1"/>
          <p:nvPr>
            <p:ph idx="1" type="body"/>
          </p:nvPr>
        </p:nvSpPr>
        <p:spPr>
          <a:xfrm>
            <a:off x="1166850" y="1228050"/>
            <a:ext cx="7941000" cy="3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params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F4511E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TRAIN, </a:t>
            </a:r>
            <a:r>
              <a:rPr lang="en" sz="1100">
                <a:solidFill>
                  <a:srgbClr val="F4511E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EVAL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daynames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1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'Sun'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'Mon'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'Tues'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'Wed'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'Thurs'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'Fri'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'Sat'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daysofweek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taxitrips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1100">
              <a:solidFill>
                <a:srgbClr val="3367D6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tolls_amount 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fare_amount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total_fare,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 daysofweek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ORDINAL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EXTRACT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DAYOFWEEK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pickup_datetime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))]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dayofweek,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EXTRACT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HOUR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pickup_datetime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hourofday,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 pickup_longitude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pickuplon,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 pickup_latitude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pickuplat,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 dropoff_longitude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dropofflon,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 dropoff_latitude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dropofflat,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 passenger_count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passengers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`nyc-tlc.yellow.trips`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daynames, params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trip_distance 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F4511E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fare_amount 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F4511E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100">
              <a:solidFill>
                <a:srgbClr val="F4511E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MOD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ABS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FARM_FINGERPRINT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CAST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pickup_datetime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)))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solidFill>
                  <a:srgbClr val="F4511E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= params.TRAIN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37474F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taxitrips</a:t>
            </a:r>
            <a:endParaRPr sz="1500">
              <a:highlight>
                <a:srgbClr val="EFEFEF"/>
              </a:highlight>
            </a:endParaRPr>
          </a:p>
        </p:txBody>
      </p:sp>
      <p:sp>
        <p:nvSpPr>
          <p:cNvPr id="942" name="Google Shape;942;p68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From Qwiklab S Explained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2"/>
          <p:cNvSpPr txBox="1"/>
          <p:nvPr>
            <p:ph type="title"/>
          </p:nvPr>
        </p:nvSpPr>
        <p:spPr>
          <a:xfrm>
            <a:off x="1303800" y="598575"/>
            <a:ext cx="70305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 on Aug 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26262"/>
                </a:solidFill>
              </a:rPr>
              <a:t>B1: </a:t>
            </a:r>
            <a:r>
              <a:rPr lang="en" sz="2500">
                <a:solidFill>
                  <a:srgbClr val="626262"/>
                </a:solidFill>
              </a:rPr>
              <a:t>9 a.m. - noon ET</a:t>
            </a:r>
            <a:r>
              <a:rPr lang="en" sz="2500">
                <a:solidFill>
                  <a:srgbClr val="626262"/>
                </a:solidFill>
              </a:rPr>
              <a:t> </a:t>
            </a:r>
            <a:endParaRPr sz="2500">
              <a:solidFill>
                <a:srgbClr val="6262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26262"/>
                </a:solidFill>
              </a:rPr>
              <a:t>B2: 1 p.m. - 4 p.m.</a:t>
            </a:r>
            <a:endParaRPr sz="2500">
              <a:solidFill>
                <a:srgbClr val="626262"/>
              </a:solidFill>
            </a:endParaRPr>
          </a:p>
        </p:txBody>
      </p:sp>
      <p:sp>
        <p:nvSpPr>
          <p:cNvPr id="654" name="Google Shape;654;p42"/>
          <p:cNvSpPr txBox="1"/>
          <p:nvPr>
            <p:ph idx="1" type="body"/>
          </p:nvPr>
        </p:nvSpPr>
        <p:spPr>
          <a:xfrm>
            <a:off x="1303800" y="1990050"/>
            <a:ext cx="7030500" cy="22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15 minutes presentation + 3 minutes Q&amp;A on Zoom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use slides + dashboard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a part of your project you should complete your notebook and via </a:t>
            </a:r>
            <a:r>
              <a:rPr lang="en" u="sng"/>
              <a:t>Slack</a:t>
            </a:r>
            <a:r>
              <a:rPr lang="en"/>
              <a:t> send the </a:t>
            </a:r>
            <a:r>
              <a:rPr b="1" lang="en"/>
              <a:t>.ipynb</a:t>
            </a:r>
            <a:r>
              <a:rPr lang="en"/>
              <a:t> version to me by </a:t>
            </a:r>
            <a:r>
              <a:rPr b="1" lang="en"/>
              <a:t>Monday 08/30, 5pm ET</a:t>
            </a:r>
            <a:r>
              <a:rPr lang="en"/>
              <a:t>. This notebook will be sent to another team that will be acting as the stakeholder during your presentation.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stakeholder team will study the notebook and prepare their questions. The questions will have a direct impact on the class participation grade. Answers will impact the project grade.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Everyone in the class will vote on the presentation quality of all the other teams.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9"/>
          <p:cNvSpPr txBox="1"/>
          <p:nvPr>
            <p:ph idx="1" type="body"/>
          </p:nvPr>
        </p:nvSpPr>
        <p:spPr>
          <a:xfrm>
            <a:off x="1303800" y="1913850"/>
            <a:ext cx="48963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QLab S*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Predict Taxi Fare with a BigQuery ML Forecasting Model - 01:00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you will learn in this lab</a:t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a regression model in BQML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Evaluate the model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Improve the model by ignoring parts of the data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predictions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 - Home Session</a:t>
            </a:r>
            <a:endParaRPr/>
          </a:p>
        </p:txBody>
      </p:sp>
      <p:pic>
        <p:nvPicPr>
          <p:cNvPr id="949" name="Google Shape;94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713" y="598575"/>
            <a:ext cx="21431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69"/>
          <p:cNvSpPr txBox="1"/>
          <p:nvPr/>
        </p:nvSpPr>
        <p:spPr>
          <a:xfrm>
            <a:off x="1405100" y="4339425"/>
            <a:ext cx="7459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Survey </a:t>
            </a:r>
            <a:r>
              <a:rPr b="0" lang="en" sz="2500"/>
              <a:t>(on the final presentation)</a:t>
            </a:r>
            <a:endParaRPr b="0" sz="2500"/>
          </a:p>
        </p:txBody>
      </p:sp>
      <p:sp>
        <p:nvSpPr>
          <p:cNvPr id="660" name="Google Shape;660;p43"/>
          <p:cNvSpPr txBox="1"/>
          <p:nvPr>
            <p:ph idx="1" type="body"/>
          </p:nvPr>
        </p:nvSpPr>
        <p:spPr>
          <a:xfrm>
            <a:off x="1303800" y="1597875"/>
            <a:ext cx="70305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Did you feel that you had the opportunity to contribute to the work of your teammates in a productive environment?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Rate your teammate based on the following: Contribution - Communication - Teamwork - Innovative solutions - Work ethics - Accountability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Rate team X based on the following (examples for the criteria):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Mastery of the subject: </a:t>
            </a:r>
            <a:r>
              <a:rPr lang="en"/>
              <a:t>Was the presenter team able to answer questions? Were they able to explain the problem and justify the analytical approach?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Innovative solutions: </a:t>
            </a:r>
            <a:r>
              <a:rPr lang="en"/>
              <a:t>Were new and innovative solutions/methods used in this work?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Knowledgebase:</a:t>
            </a:r>
            <a:r>
              <a:rPr lang="en"/>
              <a:t> Was proper background information on the topic provided? Was the material selected for the presentation appropriate to the topic? Were irrelevant and filler information excluded?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Presentation skills: </a:t>
            </a:r>
            <a:r>
              <a:rPr lang="en"/>
              <a:t>Were the main ideas presented in an orderly and clear manner? Were the presenters responsive to audience questions?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Slides/presentation organization: </a:t>
            </a:r>
            <a:r>
              <a:rPr lang="en"/>
              <a:t>Was the story easy-to-follow? Were the objectives clear?  Was there a logical structure in place?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Teamwork: </a:t>
            </a:r>
            <a:r>
              <a:rPr lang="en"/>
              <a:t>Was the entire team involved in presenting and/or answering 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deliverable rubrics</a:t>
            </a:r>
            <a:endParaRPr/>
          </a:p>
        </p:txBody>
      </p:sp>
      <p:graphicFrame>
        <p:nvGraphicFramePr>
          <p:cNvPr id="666" name="Google Shape;666;p44"/>
          <p:cNvGraphicFramePr/>
          <p:nvPr/>
        </p:nvGraphicFramePr>
        <p:xfrm>
          <a:off x="2696188" y="211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{6B2A2C5D-69C9-431C-963A-95FF5B33CA99}</a:tableStyleId>
              </a:tblPr>
              <a:tblGrid>
                <a:gridCol w="2944650"/>
                <a:gridCol w="8069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Category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Weight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Dashboard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Problem definition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Storyline &amp; cohesiveness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SQL mastery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Notebook organization and use of Markdown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Quality of questions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Quality of answers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Conclusions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672" name="Google Shape;672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SQL - arrays &amp; structs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</a:t>
            </a:r>
            <a:r>
              <a:rPr lang="en"/>
              <a:t>lassification with l</a:t>
            </a:r>
            <a:r>
              <a:rPr lang="en"/>
              <a:t>ogistic regression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Linear regression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678" name="Google Shape;678;p46"/>
          <p:cNvSpPr txBox="1"/>
          <p:nvPr>
            <p:ph idx="1" type="body"/>
          </p:nvPr>
        </p:nvSpPr>
        <p:spPr>
          <a:xfrm>
            <a:off x="1303800" y="1532850"/>
            <a:ext cx="5351400" cy="21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hown in BigQuery</a:t>
            </a:r>
            <a:r>
              <a:rPr lang="en"/>
              <a:t>: </a:t>
            </a:r>
            <a:r>
              <a:rPr b="1" lang="en"/>
              <a:t>REPEATED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BigQuery, an array is an ordered list consisting of zero or more values of the same data type. You can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construct array literals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arrays from subqueries using the ARRAY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 aggregate values into an array using the ARRAY_AGG() function</a:t>
            </a:r>
            <a:endParaRPr/>
          </a:p>
        </p:txBody>
      </p:sp>
      <p:sp>
        <p:nvSpPr>
          <p:cNvPr id="679" name="Google Shape;679;p46"/>
          <p:cNvSpPr txBox="1"/>
          <p:nvPr/>
        </p:nvSpPr>
        <p:spPr>
          <a:xfrm>
            <a:off x="1308475" y="3596650"/>
            <a:ext cx="3867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example: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000"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person, fruit_array, total_cost</a:t>
            </a:r>
            <a:endParaRPr sz="1000"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00"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`data-to-insights.advanced.fruit_store`</a:t>
            </a:r>
            <a:endParaRPr sz="1500">
              <a:highlight>
                <a:srgbClr val="EFEFE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0" name="Google Shape;6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525" y="1532850"/>
            <a:ext cx="1860157" cy="157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1" name="Google Shape;68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225" y="3905600"/>
            <a:ext cx="3633824" cy="7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2" name="Google Shape;682;p46"/>
          <p:cNvSpPr txBox="1"/>
          <p:nvPr/>
        </p:nvSpPr>
        <p:spPr>
          <a:xfrm>
            <a:off x="6885050" y="1168075"/>
            <a:ext cx="1649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In BigQuery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3" name="Google Shape;683;p46"/>
          <p:cNvSpPr txBox="1"/>
          <p:nvPr/>
        </p:nvSpPr>
        <p:spPr>
          <a:xfrm>
            <a:off x="5972938" y="3520450"/>
            <a:ext cx="23244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In Jupyter Notebooks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"/>
          <p:cNvSpPr txBox="1"/>
          <p:nvPr>
            <p:ph type="title"/>
          </p:nvPr>
        </p:nvSpPr>
        <p:spPr>
          <a:xfrm>
            <a:off x="1303800" y="598575"/>
            <a:ext cx="7188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ARRAY-type fields in a STRUCT</a:t>
            </a:r>
            <a:endParaRPr/>
          </a:p>
        </p:txBody>
      </p:sp>
      <p:sp>
        <p:nvSpPr>
          <p:cNvPr id="689" name="Google Shape;689;p47"/>
          <p:cNvSpPr txBox="1"/>
          <p:nvPr>
            <p:ph idx="1" type="body"/>
          </p:nvPr>
        </p:nvSpPr>
        <p:spPr>
          <a:xfrm>
            <a:off x="1303800" y="1761450"/>
            <a:ext cx="7030500" cy="18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convert an ARRAY into a set of rows, also known as "flattening", use the </a:t>
            </a:r>
            <a:r>
              <a:rPr b="1" i="1" lang="en"/>
              <a:t>UNNEST</a:t>
            </a:r>
            <a:r>
              <a:rPr lang="en"/>
              <a:t> operator. </a:t>
            </a:r>
            <a:r>
              <a:rPr b="1" i="1" lang="en"/>
              <a:t>UNNEST</a:t>
            </a:r>
            <a:r>
              <a:rPr lang="en"/>
              <a:t> takes an ARRAY and returns a table with a single row for each element in the ARRAY.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person, 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fruit_array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total_cost</a:t>
            </a:r>
            <a:endParaRPr sz="12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`data-to-insights.advanced.fruit_store`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000000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UNNEST</a:t>
            </a:r>
            <a:r>
              <a:rPr lang="en" sz="12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fruit_array</a:t>
            </a:r>
            <a:r>
              <a:rPr lang="en" sz="1200">
                <a:solidFill>
                  <a:srgbClr val="3747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fruit_array</a:t>
            </a:r>
            <a:endParaRPr sz="1500">
              <a:solidFill>
                <a:srgbClr val="3367D6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0" name="Google Shape;6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175" y="3661987"/>
            <a:ext cx="1550500" cy="130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825" y="3656853"/>
            <a:ext cx="1550499" cy="1310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92" name="Google Shape;692;p47"/>
          <p:cNvCxnSpPr>
            <a:stCxn id="691" idx="3"/>
            <a:endCxn id="690" idx="1"/>
          </p:cNvCxnSpPr>
          <p:nvPr/>
        </p:nvCxnSpPr>
        <p:spPr>
          <a:xfrm>
            <a:off x="4069324" y="4312202"/>
            <a:ext cx="79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STRUCTs</a:t>
            </a:r>
            <a:endParaRPr/>
          </a:p>
        </p:txBody>
      </p:sp>
      <p:sp>
        <p:nvSpPr>
          <p:cNvPr id="698" name="Google Shape;698;p48"/>
          <p:cNvSpPr txBox="1"/>
          <p:nvPr>
            <p:ph idx="1" type="body"/>
          </p:nvPr>
        </p:nvSpPr>
        <p:spPr>
          <a:xfrm>
            <a:off x="1303800" y="1685250"/>
            <a:ext cx="70305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specify nested or nested and repeated columns, you use the RECORD (STRUCT) data type.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type s</a:t>
            </a:r>
            <a:r>
              <a:rPr lang="en"/>
              <a:t>hown in BigQuery: </a:t>
            </a:r>
            <a:r>
              <a:rPr b="1" lang="en"/>
              <a:t>RECORD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SE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ECT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visitId , totals </a:t>
            </a:r>
            <a:r>
              <a:rPr lang="en" sz="1100">
                <a:solidFill>
                  <a:srgbClr val="3367D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D904F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`data-to-insights.ecommerce.web_analytics`</a:t>
            </a:r>
            <a:endParaRPr sz="1500">
              <a:highlight>
                <a:srgbClr val="EFEFEF"/>
              </a:highlight>
            </a:endParaRPr>
          </a:p>
        </p:txBody>
      </p:sp>
      <p:pic>
        <p:nvPicPr>
          <p:cNvPr id="699" name="Google Shape;6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213" y="3793200"/>
            <a:ext cx="6721674" cy="118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oud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